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4" r:id="rId11"/>
    <p:sldId id="268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1873" autoAdjust="0"/>
    <p:restoredTop sz="94660"/>
  </p:normalViewPr>
  <p:slideViewPr>
    <p:cSldViewPr>
      <p:cViewPr>
        <p:scale>
          <a:sx n="66" d="100"/>
          <a:sy n="66" d="100"/>
        </p:scale>
        <p:origin x="-12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E0A0-4C29-4EC3-A193-314E0963E83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521F-F9AA-4B14-AF03-72B924D0E2C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4E3AA-0E2A-4D0E-86E6-75E6570A3ED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2" y="4344967"/>
            <a:ext cx="502816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 couple of chapters are critical to day-to-day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XI - includes standing orders to dam tenders. What are these? Could also be termed "</a:t>
            </a:r>
            <a:r>
              <a:rPr lang="en-US" dirty="0" err="1" smtClean="0"/>
              <a:t>emergência</a:t>
            </a:r>
            <a:r>
              <a:rPr lang="en-US" dirty="0" smtClean="0"/>
              <a:t> Action Procedures" or something similar. They describe the </a:t>
            </a:r>
            <a:r>
              <a:rPr lang="en-US" dirty="0" err="1" smtClean="0"/>
              <a:t>ações</a:t>
            </a:r>
            <a:r>
              <a:rPr lang="en-US" dirty="0" smtClean="0"/>
              <a:t> to be taken should </a:t>
            </a:r>
            <a:r>
              <a:rPr lang="en-US" dirty="0" err="1" smtClean="0"/>
              <a:t>communiçãos</a:t>
            </a:r>
            <a:r>
              <a:rPr lang="en-US" dirty="0" smtClean="0"/>
              <a:t> be cut or reduced.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19765811-CE02-442C-A316-110C809C338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r>
              <a:rPr lang="en-US" dirty="0" smtClean="0"/>
              <a:t>Things to check every  year.</a:t>
            </a:r>
          </a:p>
          <a:p>
            <a:pPr eaLnBrk="1" hangingPunct="1"/>
            <a:r>
              <a:rPr lang="en-US" dirty="0" smtClean="0"/>
              <a:t>	Contacts</a:t>
            </a:r>
          </a:p>
          <a:p>
            <a:pPr eaLnBrk="1" hangingPunct="1"/>
            <a:r>
              <a:rPr lang="en-US" dirty="0" smtClean="0"/>
              <a:t>	Phone numbers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operaçãoal</a:t>
            </a:r>
            <a:r>
              <a:rPr lang="en-US" dirty="0" smtClean="0"/>
              <a:t> requirements (flow augmentation, flood </a:t>
            </a:r>
            <a:r>
              <a:rPr lang="en-US" dirty="0" err="1" smtClean="0"/>
              <a:t>regulation,new</a:t>
            </a:r>
            <a:r>
              <a:rPr lang="en-US" dirty="0" smtClean="0"/>
              <a:t> physical limitations, etc)</a:t>
            </a:r>
          </a:p>
          <a:p>
            <a:pPr eaLnBrk="1" hangingPunct="1"/>
            <a:r>
              <a:rPr lang="en-US" dirty="0" smtClean="0"/>
              <a:t>	Stage-discharge relationships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Things to </a:t>
            </a:r>
            <a:r>
              <a:rPr lang="en-US" dirty="0" err="1" smtClean="0"/>
              <a:t>Atualização</a:t>
            </a:r>
            <a:r>
              <a:rPr lang="en-US" dirty="0" smtClean="0"/>
              <a:t> in  the Manual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operaçãos</a:t>
            </a:r>
            <a:r>
              <a:rPr lang="en-US" dirty="0" smtClean="0"/>
              <a:t> description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projeto</a:t>
            </a:r>
            <a:r>
              <a:rPr lang="en-US" dirty="0" smtClean="0"/>
              <a:t> configuration (new outlets or new limitations?)</a:t>
            </a:r>
          </a:p>
          <a:p>
            <a:pPr eaLnBrk="1" hangingPunct="1"/>
            <a:r>
              <a:rPr lang="en-US" dirty="0" smtClean="0"/>
              <a:t>	Statistical information</a:t>
            </a:r>
          </a:p>
          <a:p>
            <a:pPr eaLnBrk="1" hangingPunct="1"/>
            <a:r>
              <a:rPr lang="en-US" dirty="0" smtClean="0"/>
              <a:t>	Lake storage-elevation (have you lost storage?)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668F22A6-C7FE-404F-92F6-20DED05EFE86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6CDB0B5C-6072-430E-87CE-ED93009049F1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383EC465-36EE-45DF-8CC8-1566C1A56F03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06695690-267E-4BD5-A61D-894D4C5AF99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668F22A6-C7FE-404F-92F6-20DED05EFE86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A47EE7A8-711E-4DBB-9DA2-EB6019F6E29A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08" tIns="45004" rIns="90008" bIns="45004"/>
          <a:lstStyle/>
          <a:p>
            <a:fld id="{D00851E9-E1FD-49EA-B7A9-27AAFEA51672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5587"/>
            <a:ext cx="5028579" cy="4114487"/>
          </a:xfrm>
          <a:noFill/>
          <a:ln w="9525"/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Things to check every  year.</a:t>
            </a:r>
          </a:p>
          <a:p>
            <a:pPr eaLnBrk="1" hangingPunct="1"/>
            <a:r>
              <a:rPr lang="en-US" dirty="0" smtClean="0"/>
              <a:t>	Contacts</a:t>
            </a:r>
          </a:p>
          <a:p>
            <a:pPr eaLnBrk="1" hangingPunct="1"/>
            <a:r>
              <a:rPr lang="en-US" dirty="0" smtClean="0"/>
              <a:t>	Phone numbers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operaçãoal</a:t>
            </a:r>
            <a:r>
              <a:rPr lang="en-US" dirty="0" smtClean="0"/>
              <a:t> requirements (flow augmentation, flood </a:t>
            </a:r>
            <a:r>
              <a:rPr lang="en-US" dirty="0" err="1" smtClean="0"/>
              <a:t>regulation,new</a:t>
            </a:r>
            <a:r>
              <a:rPr lang="en-US" dirty="0" smtClean="0"/>
              <a:t> physical limitations, etc)</a:t>
            </a:r>
          </a:p>
          <a:p>
            <a:pPr eaLnBrk="1" hangingPunct="1"/>
            <a:r>
              <a:rPr lang="en-US" dirty="0" smtClean="0"/>
              <a:t>	Stage-discharge relationships</a:t>
            </a:r>
          </a:p>
          <a:p>
            <a:pPr eaLnBrk="1" hangingPunct="1"/>
            <a:r>
              <a:rPr lang="en-US" dirty="0" smtClean="0"/>
              <a:t>Things to </a:t>
            </a:r>
            <a:r>
              <a:rPr lang="en-US" dirty="0" err="1" smtClean="0"/>
              <a:t>Atualização</a:t>
            </a:r>
            <a:r>
              <a:rPr lang="en-US" dirty="0" smtClean="0"/>
              <a:t> in  the Manual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operaçãos</a:t>
            </a:r>
            <a:r>
              <a:rPr lang="en-US" dirty="0" smtClean="0"/>
              <a:t> description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dirty="0" err="1" smtClean="0"/>
              <a:t>projeto</a:t>
            </a:r>
            <a:r>
              <a:rPr lang="en-US" dirty="0" smtClean="0"/>
              <a:t> configuration (new outlets or new limitations?)</a:t>
            </a:r>
          </a:p>
          <a:p>
            <a:pPr eaLnBrk="1" hangingPunct="1"/>
            <a:r>
              <a:rPr lang="en-US" dirty="0" smtClean="0"/>
              <a:t>	Statistical information</a:t>
            </a:r>
          </a:p>
          <a:p>
            <a:pPr eaLnBrk="1" hangingPunct="1"/>
            <a:r>
              <a:rPr lang="en-US" dirty="0" smtClean="0"/>
              <a:t>	Lake storage-elevation (have you lost storage?)</a:t>
            </a:r>
          </a:p>
          <a:p>
            <a:pPr eaLnBrk="1" hangingPunct="1"/>
            <a:r>
              <a:rPr lang="en-US" dirty="0" err="1" smtClean="0"/>
              <a:t>Notifição</a:t>
            </a:r>
            <a:r>
              <a:rPr lang="en-US" dirty="0" smtClean="0"/>
              <a:t> – Prioritized list of </a:t>
            </a:r>
            <a:r>
              <a:rPr lang="en-US" dirty="0" err="1" smtClean="0"/>
              <a:t>notifiçãos</a:t>
            </a:r>
            <a:endParaRPr lang="en-US" dirty="0" smtClean="0"/>
          </a:p>
          <a:p>
            <a:pPr eaLnBrk="1" hangingPunct="1"/>
            <a:r>
              <a:rPr lang="en-US" dirty="0" err="1" smtClean="0"/>
              <a:t>emergência</a:t>
            </a:r>
            <a:r>
              <a:rPr lang="en-US" dirty="0" smtClean="0"/>
              <a:t> detection, evaluation, e </a:t>
            </a:r>
            <a:r>
              <a:rPr lang="en-US" dirty="0" err="1" smtClean="0"/>
              <a:t>classifição</a:t>
            </a:r>
            <a:r>
              <a:rPr lang="en-US" dirty="0" smtClean="0"/>
              <a:t> – Procedures for identifying problems e taking quick e appropriate action</a:t>
            </a:r>
          </a:p>
          <a:p>
            <a:pPr eaLnBrk="1" hangingPunct="1"/>
            <a:r>
              <a:rPr lang="en-US" dirty="0" smtClean="0"/>
              <a:t>Responsibilities – EAP related tasks.  Dam owners develop e maintain EAP, state e local </a:t>
            </a:r>
            <a:r>
              <a:rPr lang="en-US" dirty="0" err="1" smtClean="0"/>
              <a:t>emergência</a:t>
            </a:r>
            <a:r>
              <a:rPr lang="en-US" dirty="0" smtClean="0"/>
              <a:t> management provide warning e evacuation.</a:t>
            </a:r>
          </a:p>
          <a:p>
            <a:pPr eaLnBrk="1" hangingPunct="1"/>
            <a:r>
              <a:rPr lang="en-US" dirty="0" smtClean="0"/>
              <a:t>Preparedness -  </a:t>
            </a:r>
            <a:r>
              <a:rPr lang="en-US" dirty="0" err="1" smtClean="0"/>
              <a:t>ações</a:t>
            </a:r>
            <a:r>
              <a:rPr lang="en-US" dirty="0" smtClean="0"/>
              <a:t> to mitigate or alleviate effects of a failure.</a:t>
            </a:r>
          </a:p>
          <a:p>
            <a:pPr eaLnBrk="1" hangingPunct="1"/>
            <a:r>
              <a:rPr lang="en-US" dirty="0" smtClean="0"/>
              <a:t>Inundation maps – Delineate areas affected by failure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FF"/>
                </a:solidFill>
              </a:rPr>
              <a:t>When was the last inspection of your high risk </a:t>
            </a:r>
            <a:r>
              <a:rPr lang="en-US" dirty="0" err="1" smtClean="0">
                <a:solidFill>
                  <a:srgbClr val="FFFFFF"/>
                </a:solidFill>
              </a:rPr>
              <a:t>projetos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FF"/>
                </a:solidFill>
              </a:rPr>
              <a:t>It’s a Team Effort!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Get a Hydraulic Engineer on the inspection if at all possible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Review the last inspection report before you conduct your inspection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Share information!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Review all the </a:t>
            </a:r>
            <a:r>
              <a:rPr lang="en-US" sz="2400" dirty="0" err="1" smtClean="0">
                <a:solidFill>
                  <a:srgbClr val="FFFFFF"/>
                </a:solidFill>
              </a:rPr>
              <a:t>Segurança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da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Barragem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data (</a:t>
            </a:r>
            <a:r>
              <a:rPr lang="en-US" sz="2400" dirty="0" err="1">
                <a:solidFill>
                  <a:srgbClr val="FFFFFF"/>
                </a:solidFill>
              </a:rPr>
              <a:t>piezometers</a:t>
            </a:r>
            <a:r>
              <a:rPr lang="en-US" sz="2400" dirty="0">
                <a:solidFill>
                  <a:srgbClr val="FFFFFF"/>
                </a:solidFill>
              </a:rPr>
              <a:t>, drainage weirs, crack meters, Etc.) before you go to the </a:t>
            </a:r>
            <a:r>
              <a:rPr lang="en-US" sz="2400" dirty="0" err="1" smtClean="0">
                <a:solidFill>
                  <a:srgbClr val="FFFFFF"/>
                </a:solidFill>
              </a:rPr>
              <a:t>projeto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52400"/>
            <a:ext cx="21526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305550" cy="5973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B7F1BA-D67F-4C9B-A45C-B616BB1302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3CC7D5-AADD-49FA-8209-475AB0712B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95FBA0-85FA-41DD-A1DD-482288AB0F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4C019-37C7-4484-AE0D-6330E9A3698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8772D2-7AE8-4A93-AA45-9019B250B6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ABEF5F-8FA6-440F-B410-7B1ED1EF4D3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F0D79-5E21-4B51-83BC-01370C6300A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60489-68D3-439A-9BFF-659C217B7C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00AD57-2CF4-4544-96CA-35FCAB7A7A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F2CABE-9980-4043-AA6F-5024EEE231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79B778-9B5B-44B4-90AA-9D0DD5F6534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" name="Picture 3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3448050"/>
            <a:ext cx="52578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3" name="Picture 3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29200" y="1676400"/>
            <a:ext cx="41148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Freeform 12"/>
          <p:cNvSpPr/>
          <p:nvPr userDrawn="1"/>
        </p:nvSpPr>
        <p:spPr>
          <a:xfrm>
            <a:off x="0" y="-7258"/>
            <a:ext cx="9129486" cy="6894286"/>
          </a:xfrm>
          <a:custGeom>
            <a:avLst/>
            <a:gdLst>
              <a:gd name="connsiteX0" fmla="*/ 0 w 9129486"/>
              <a:gd name="connsiteY0" fmla="*/ 0 h 6894286"/>
              <a:gd name="connsiteX1" fmla="*/ 9129486 w 9129486"/>
              <a:gd name="connsiteY1" fmla="*/ 0 h 6894286"/>
              <a:gd name="connsiteX2" fmla="*/ 9129486 w 9129486"/>
              <a:gd name="connsiteY2" fmla="*/ 1669143 h 6894286"/>
              <a:gd name="connsiteX3" fmla="*/ 8824686 w 9129486"/>
              <a:gd name="connsiteY3" fmla="*/ 1669143 h 6894286"/>
              <a:gd name="connsiteX4" fmla="*/ 8432800 w 9129486"/>
              <a:gd name="connsiteY4" fmla="*/ 1683657 h 6894286"/>
              <a:gd name="connsiteX5" fmla="*/ 8026400 w 9129486"/>
              <a:gd name="connsiteY5" fmla="*/ 1756229 h 6894286"/>
              <a:gd name="connsiteX6" fmla="*/ 7649029 w 9129486"/>
              <a:gd name="connsiteY6" fmla="*/ 1872343 h 6894286"/>
              <a:gd name="connsiteX7" fmla="*/ 7097486 w 9129486"/>
              <a:gd name="connsiteY7" fmla="*/ 2061029 h 6894286"/>
              <a:gd name="connsiteX8" fmla="*/ 6647543 w 9129486"/>
              <a:gd name="connsiteY8" fmla="*/ 2278743 h 6894286"/>
              <a:gd name="connsiteX9" fmla="*/ 6313714 w 9129486"/>
              <a:gd name="connsiteY9" fmla="*/ 2496457 h 6894286"/>
              <a:gd name="connsiteX10" fmla="*/ 5892800 w 9129486"/>
              <a:gd name="connsiteY10" fmla="*/ 2844800 h 6894286"/>
              <a:gd name="connsiteX11" fmla="*/ 5457371 w 9129486"/>
              <a:gd name="connsiteY11" fmla="*/ 3251200 h 6894286"/>
              <a:gd name="connsiteX12" fmla="*/ 5138057 w 9129486"/>
              <a:gd name="connsiteY12" fmla="*/ 3628571 h 6894286"/>
              <a:gd name="connsiteX13" fmla="*/ 4804229 w 9129486"/>
              <a:gd name="connsiteY13" fmla="*/ 4107543 h 6894286"/>
              <a:gd name="connsiteX14" fmla="*/ 4542971 w 9129486"/>
              <a:gd name="connsiteY14" fmla="*/ 4601029 h 6894286"/>
              <a:gd name="connsiteX15" fmla="*/ 4296229 w 9129486"/>
              <a:gd name="connsiteY15" fmla="*/ 5210629 h 6894286"/>
              <a:gd name="connsiteX16" fmla="*/ 4136571 w 9129486"/>
              <a:gd name="connsiteY16" fmla="*/ 5820229 h 6894286"/>
              <a:gd name="connsiteX17" fmla="*/ 4064000 w 9129486"/>
              <a:gd name="connsiteY17" fmla="*/ 6299200 h 6894286"/>
              <a:gd name="connsiteX18" fmla="*/ 4020457 w 9129486"/>
              <a:gd name="connsiteY18" fmla="*/ 6894286 h 6894286"/>
              <a:gd name="connsiteX19" fmla="*/ 0 w 9129486"/>
              <a:gd name="connsiteY19" fmla="*/ 6865257 h 6894286"/>
              <a:gd name="connsiteX20" fmla="*/ 0 w 9129486"/>
              <a:gd name="connsiteY20" fmla="*/ 0 h 689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29486" h="6894286">
                <a:moveTo>
                  <a:pt x="0" y="0"/>
                </a:moveTo>
                <a:lnTo>
                  <a:pt x="9129486" y="0"/>
                </a:lnTo>
                <a:lnTo>
                  <a:pt x="9129486" y="1669143"/>
                </a:lnTo>
                <a:lnTo>
                  <a:pt x="8824686" y="1669143"/>
                </a:lnTo>
                <a:lnTo>
                  <a:pt x="8432800" y="1683657"/>
                </a:lnTo>
                <a:lnTo>
                  <a:pt x="8026400" y="1756229"/>
                </a:lnTo>
                <a:lnTo>
                  <a:pt x="7649029" y="1872343"/>
                </a:lnTo>
                <a:lnTo>
                  <a:pt x="7097486" y="2061029"/>
                </a:lnTo>
                <a:lnTo>
                  <a:pt x="6647543" y="2278743"/>
                </a:lnTo>
                <a:lnTo>
                  <a:pt x="6313714" y="2496457"/>
                </a:lnTo>
                <a:lnTo>
                  <a:pt x="5892800" y="2844800"/>
                </a:lnTo>
                <a:lnTo>
                  <a:pt x="5457371" y="3251200"/>
                </a:lnTo>
                <a:lnTo>
                  <a:pt x="5138057" y="3628571"/>
                </a:lnTo>
                <a:lnTo>
                  <a:pt x="4804229" y="4107543"/>
                </a:lnTo>
                <a:lnTo>
                  <a:pt x="4542971" y="4601029"/>
                </a:lnTo>
                <a:lnTo>
                  <a:pt x="4296229" y="5210629"/>
                </a:lnTo>
                <a:lnTo>
                  <a:pt x="4136571" y="5820229"/>
                </a:lnTo>
                <a:lnTo>
                  <a:pt x="4064000" y="6299200"/>
                </a:lnTo>
                <a:lnTo>
                  <a:pt x="4020457" y="6894286"/>
                </a:lnTo>
                <a:lnTo>
                  <a:pt x="0" y="686525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USACE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5081588"/>
            <a:ext cx="1371600" cy="938213"/>
          </a:xfrm>
          <a:prstGeom prst="rect">
            <a:avLst/>
          </a:prstGeom>
          <a:noFill/>
        </p:spPr>
      </p:pic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4953000" y="3962400"/>
            <a:ext cx="4191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36525" y="6096000"/>
            <a:ext cx="2454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b="1" dirty="0" smtClean="0"/>
              <a:t>Corps </a:t>
            </a:r>
            <a:r>
              <a:rPr lang="en-US" sz="1200" b="1" dirty="0"/>
              <a:t>of Engineers</a:t>
            </a:r>
          </a:p>
          <a:p>
            <a:r>
              <a:rPr lang="en-US" b="1" dirty="0"/>
              <a:t>BUILDING STRONG</a:t>
            </a:r>
            <a:r>
              <a:rPr lang="en-US" sz="1400" b="1" baseline="-25000" dirty="0"/>
              <a:t>®</a:t>
            </a:r>
          </a:p>
        </p:txBody>
      </p:sp>
      <p:pic>
        <p:nvPicPr>
          <p:cNvPr id="10" name="Picture 23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1207672" cy="1131304"/>
          </a:xfrm>
          <a:prstGeom prst="rect">
            <a:avLst/>
          </a:prstGeom>
          <a:noFill/>
        </p:spPr>
      </p:pic>
      <p:pic>
        <p:nvPicPr>
          <p:cNvPr id="11" name="Picture 25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143000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3687647A-9332-4357-AB56-6FD9E33C24C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2133600" y="6324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8" descr="USAC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6597" y="5943600"/>
            <a:ext cx="1037403" cy="709613"/>
          </a:xfrm>
          <a:prstGeom prst="rect">
            <a:avLst/>
          </a:prstGeom>
          <a:noFill/>
        </p:spPr>
      </p:pic>
      <p:pic>
        <p:nvPicPr>
          <p:cNvPr id="9" name="Picture 23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914400" cy="762000"/>
          </a:xfrm>
          <a:prstGeom prst="rect">
            <a:avLst/>
          </a:prstGeom>
          <a:noFill/>
        </p:spPr>
      </p:pic>
      <p:pic>
        <p:nvPicPr>
          <p:cNvPr id="10" name="Picture 25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76200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rry.w.webb@usace.army.mi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7772400" cy="1470025"/>
          </a:xfrm>
        </p:spPr>
        <p:txBody>
          <a:bodyPr/>
          <a:lstStyle/>
          <a:p>
            <a:r>
              <a:rPr lang="pt-BR" dirty="0" smtClean="0"/>
              <a:t>Cotas </a:t>
            </a:r>
            <a:r>
              <a:rPr lang="pt-BR" dirty="0" smtClean="0"/>
              <a:t>Interinas </a:t>
            </a:r>
            <a:r>
              <a:rPr lang="pt-BR" dirty="0" smtClean="0"/>
              <a:t>de Operação</a:t>
            </a:r>
            <a:endParaRPr lang="pt-B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752600"/>
            <a:ext cx="6248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1600" b="1" smtClean="0"/>
              <a:t>Jerry W. Webb, P.E., D.WRE</a:t>
            </a:r>
          </a:p>
          <a:p>
            <a:r>
              <a:rPr lang="pt-BR" sz="1600" smtClean="0"/>
              <a:t>Engenheiro Hidrológico e Hidráulico Principal</a:t>
            </a:r>
          </a:p>
          <a:p>
            <a:r>
              <a:rPr lang="pt-BR" sz="1600" smtClean="0"/>
              <a:t>Líder de Práticas  de Hidrologia, Hidráulica e Comunidade Costeira</a:t>
            </a:r>
          </a:p>
          <a:p>
            <a:r>
              <a:rPr lang="pt-BR" sz="1600" smtClean="0"/>
              <a:t>US Army Corps of Engineers, Sede</a:t>
            </a:r>
          </a:p>
          <a:p>
            <a:r>
              <a:rPr lang="pt-BR" sz="1600" smtClean="0">
                <a:hlinkClick r:id="rId2"/>
              </a:rPr>
              <a:t>Jerry.w.webb@usace.army.mil</a:t>
            </a:r>
            <a:endParaRPr lang="pt-BR" sz="1600" smtClean="0"/>
          </a:p>
          <a:p>
            <a:pPr>
              <a:spcBef>
                <a:spcPts val="0"/>
              </a:spcBef>
            </a:pPr>
            <a:endParaRPr lang="pt-BR" sz="1400" smtClean="0"/>
          </a:p>
          <a:p>
            <a:pPr>
              <a:spcBef>
                <a:spcPts val="0"/>
              </a:spcBef>
            </a:pPr>
            <a:r>
              <a:rPr lang="pt-BR" sz="1400" smtClean="0"/>
              <a:t>Workshop sobre Segurança de Barragens </a:t>
            </a:r>
          </a:p>
          <a:p>
            <a:pPr>
              <a:spcBef>
                <a:spcPts val="0"/>
              </a:spcBef>
            </a:pPr>
            <a:r>
              <a:rPr lang="pt-BR" sz="1400" smtClean="0"/>
              <a:t>Brasília, Brasil</a:t>
            </a:r>
          </a:p>
          <a:p>
            <a:pPr>
              <a:spcBef>
                <a:spcPts val="0"/>
              </a:spcBef>
            </a:pPr>
            <a:r>
              <a:rPr lang="pt-BR" sz="1400" smtClean="0"/>
              <a:t>20-24 de maio de 2013</a:t>
            </a:r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Gestão de Água /IRRM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875212"/>
          </a:xfrm>
        </p:spPr>
        <p:txBody>
          <a:bodyPr/>
          <a:lstStyle/>
          <a:p>
            <a:pPr eaLnBrk="1" hangingPunct="1"/>
            <a:r>
              <a:rPr lang="pt-BR" b="1" dirty="0" smtClean="0"/>
              <a:t>Operação do Projeto</a:t>
            </a:r>
          </a:p>
          <a:p>
            <a:pPr lvl="1" eaLnBrk="1" hangingPunct="1"/>
            <a:r>
              <a:rPr lang="pt-BR" sz="2400" dirty="0" smtClean="0"/>
              <a:t>Gestão de Água deve atuar com a Segurança da Barragem, para desenvolvimento de Planos de Operação Interinos </a:t>
            </a:r>
            <a:r>
              <a:rPr lang="pt-BR" sz="2400" dirty="0" err="1" smtClean="0"/>
              <a:t>IOPs</a:t>
            </a:r>
            <a:r>
              <a:rPr lang="pt-BR" sz="2400" dirty="0" smtClean="0"/>
              <a:t>/IRRM</a:t>
            </a:r>
          </a:p>
          <a:p>
            <a:pPr lvl="1" eaLnBrk="1" hangingPunct="1"/>
            <a:r>
              <a:rPr lang="pt-BR" sz="2400" dirty="0" smtClean="0"/>
              <a:t>Na medida do possível, </a:t>
            </a:r>
            <a:r>
              <a:rPr lang="pt-BR" sz="2400" dirty="0" err="1" smtClean="0"/>
              <a:t>IOPs</a:t>
            </a:r>
            <a:r>
              <a:rPr lang="pt-BR" sz="2400" dirty="0" smtClean="0"/>
              <a:t> devem dar continuidade às operações, maximizar capacidades, atender às finalidades autorizadas e  reduzir riscos à segurança da barragem.</a:t>
            </a:r>
          </a:p>
          <a:p>
            <a:pPr lvl="1" eaLnBrk="1" hangingPunct="1"/>
            <a:r>
              <a:rPr lang="pt-BR" sz="2400" dirty="0" smtClean="0"/>
              <a:t>Medidas extraordinárias, como efetuar descargas acima dos níveis de controle com base em previsões devem ser incluídas apenas quando observada/declarada uma  situação de emergência.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pt-BR" dirty="0" smtClean="0">
                <a:solidFill>
                  <a:srgbClr val="0033CC"/>
                </a:solidFill>
              </a:rPr>
              <a:t>Linguagem ER 1110-2-1156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7.2.8 Plano de Medidas Interinas de Redução de Riscos .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O Plano de Medidas Interinas de Redução de Riscos  (</a:t>
            </a:r>
            <a:r>
              <a:rPr lang="pt-BR" sz="2800" i="1" dirty="0" smtClean="0"/>
              <a:t>IRRMP), incluindo apoio às alterações ao Plano de Controle de Água, é o documento fundamental que determina a estrutura decisória para barragens  DSAC I, II e III. Este plano estabelece eventos limiares específicos, pontos decisórios e ações necessárias. O IRRMP deve reconhecer a necessidade de dois objetivos primários para a gestão e controle de água. </a:t>
            </a:r>
            <a:endParaRPr lang="pt-B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2132E6-EF8F-4EC3-B43F-89C5723AAE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pt-BR" dirty="0" smtClean="0">
                <a:solidFill>
                  <a:srgbClr val="0033CC"/>
                </a:solidFill>
              </a:rPr>
              <a:t>Objetivos da Gestão de Água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r>
              <a:rPr lang="pt-BR" sz="2000" b="1" u="sng" dirty="0" smtClean="0">
                <a:solidFill>
                  <a:srgbClr val="FF0000"/>
                </a:solidFill>
              </a:rPr>
              <a:t>7.2.8.1 </a:t>
            </a:r>
            <a:r>
              <a:rPr lang="pt-BR" sz="2000" dirty="0" smtClean="0"/>
              <a:t>Um nível seguro recomendado para operação do reservatório deve ser mantido durante a maior parte do tempo, através de </a:t>
            </a:r>
            <a:r>
              <a:rPr lang="pt-BR" sz="2000" dirty="0" smtClean="0">
                <a:solidFill>
                  <a:srgbClr val="FF0000"/>
                </a:solidFill>
              </a:rPr>
              <a:t>descargas não prejudiciais, </a:t>
            </a:r>
            <a:r>
              <a:rPr lang="pt-BR" sz="2000" dirty="0" smtClean="0"/>
              <a:t>com o objetivo de restaurar o reservatório ao seu nível restrito no menor prazo possível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7.2.8.2 </a:t>
            </a:r>
            <a:r>
              <a:rPr lang="pt-BR" sz="2000" dirty="0" smtClean="0"/>
              <a:t>Deve haver um plano com medidas emergenciais, como o rebaixamento rápido do reservatório e recomendações para evacuação da água do reservatório.</a:t>
            </a:r>
          </a:p>
          <a:p>
            <a:r>
              <a:rPr lang="pt-BR" sz="2000" b="1" u="sng" dirty="0" smtClean="0">
                <a:solidFill>
                  <a:srgbClr val="FF0000"/>
                </a:solidFill>
              </a:rPr>
              <a:t>7.2.8.3 </a:t>
            </a:r>
            <a:r>
              <a:rPr lang="pt-BR" sz="2000" dirty="0" smtClean="0"/>
              <a:t>Essa abordagem à gestão de água reconhece que as restrições estabelecidas para fins de segurança </a:t>
            </a:r>
            <a:r>
              <a:rPr lang="pt-BR" sz="2000" i="1" dirty="0" smtClean="0">
                <a:solidFill>
                  <a:srgbClr val="FF0000"/>
                </a:solidFill>
              </a:rPr>
              <a:t>não podem nem devem ser consideradas como exigências em todo episódio de cheia</a:t>
            </a:r>
            <a:r>
              <a:rPr lang="pt-BR" sz="2000" dirty="0" smtClean="0"/>
              <a:t>, mas que em algum momento se faz necessário adotar medidas emergenciais</a:t>
            </a:r>
            <a:r>
              <a:rPr lang="pt-BR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59D2-D064-4CFE-A769-125454468B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LEARNING OBJECTIVES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Using the course manual, references e lecture notes, the student will be able to understand hydrologic e hydraulic aspects of </a:t>
            </a:r>
            <a:r>
              <a:rPr lang="en-US" sz="2800" dirty="0" err="1" smtClean="0"/>
              <a:t>Segurança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Barragem</a:t>
            </a:r>
            <a:r>
              <a:rPr lang="en-US" sz="2800" dirty="0" smtClean="0"/>
              <a:t> program. After this presentation, the student will be familiar with concepts, </a:t>
            </a:r>
            <a:r>
              <a:rPr lang="en-US" sz="2800" dirty="0" err="1" smtClean="0"/>
              <a:t>terminologia</a:t>
            </a:r>
            <a:r>
              <a:rPr lang="en-US" sz="2800" dirty="0" smtClean="0"/>
              <a:t> e inter-relationships between hydrologic, hydraulic e </a:t>
            </a:r>
            <a:r>
              <a:rPr lang="en-US" sz="2800" dirty="0" err="1" smtClean="0"/>
              <a:t>Gestão</a:t>
            </a:r>
            <a:r>
              <a:rPr lang="en-US" sz="2800" dirty="0" smtClean="0"/>
              <a:t> de </a:t>
            </a:r>
            <a:r>
              <a:rPr lang="en-US" sz="2800" dirty="0" err="1" smtClean="0"/>
              <a:t>Água</a:t>
            </a:r>
            <a:r>
              <a:rPr lang="en-US" sz="2800" dirty="0" smtClean="0"/>
              <a:t> </a:t>
            </a:r>
            <a:r>
              <a:rPr lang="en-US" sz="2800" dirty="0" err="1" smtClean="0"/>
              <a:t>considerações</a:t>
            </a:r>
            <a:r>
              <a:rPr lang="en-US" sz="2800" dirty="0" smtClean="0"/>
              <a:t> essential in the engineering analysis associated with the administration of the USACE </a:t>
            </a:r>
            <a:r>
              <a:rPr lang="en-US" sz="2800" dirty="0" err="1" smtClean="0"/>
              <a:t>Segurança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Barragem</a:t>
            </a:r>
            <a:r>
              <a:rPr lang="en-US" sz="2800" dirty="0" smtClean="0"/>
              <a:t> program.</a:t>
            </a:r>
          </a:p>
        </p:txBody>
      </p:sp>
      <p:pic>
        <p:nvPicPr>
          <p:cNvPr id="4" name="Content Placeholder 4" descr="IMG_74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62200" y="2133600"/>
            <a:ext cx="487312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6600" i="1" dirty="0" smtClean="0">
                <a:latin typeface="Times New Roman" pitchFamily="18" charset="0"/>
              </a:rPr>
              <a:t>PERGUNTAS</a:t>
            </a:r>
            <a:endParaRPr lang="en-US" sz="66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ougarW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47800"/>
            <a:ext cx="3429000" cy="420761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876800" y="1447800"/>
            <a:ext cx="3352800" cy="517064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u="sng" dirty="0" smtClean="0">
                <a:latin typeface="Arial" charset="0"/>
              </a:rPr>
              <a:t>Sumário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I  Introdução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II  Descrição da Bacia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III  Descrição do Projeto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IV  Climatologia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V  Hidrologia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VI  Regulação Sazonal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VII </a:t>
            </a:r>
            <a:r>
              <a:rPr lang="pt-BR" sz="1600" dirty="0" smtClean="0">
                <a:latin typeface="Arial" charset="0"/>
              </a:rPr>
              <a:t>Regulação de Controle de Cheias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VIII Retenção para Conservação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IX Utilização de Água Armazenada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X  Instalações Hidrometeorológicas</a:t>
            </a:r>
          </a:p>
          <a:p>
            <a:pPr algn="ctr">
              <a:spcBef>
                <a:spcPct val="50000"/>
              </a:spcBef>
            </a:pPr>
            <a:r>
              <a:rPr lang="pt-BR" sz="1600" b="0" dirty="0" smtClean="0">
                <a:latin typeface="Arial" charset="0"/>
              </a:rPr>
              <a:t>XI </a:t>
            </a:r>
            <a:r>
              <a:rPr lang="pt-BR" sz="1600" dirty="0" smtClean="0">
                <a:latin typeface="Arial" charset="0"/>
              </a:rPr>
              <a:t>Responsabilidades e Instruções para Emergências</a:t>
            </a:r>
            <a:endParaRPr lang="pt-BR" sz="1600" dirty="0">
              <a:latin typeface="Arial" charset="0"/>
            </a:endParaRP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b="1" dirty="0" smtClean="0"/>
              <a:t>Gestão de Água</a:t>
            </a:r>
            <a:br>
              <a:rPr lang="pt-BR" sz="4000" b="1" dirty="0" smtClean="0"/>
            </a:br>
            <a:r>
              <a:rPr lang="pt-BR" sz="3200" b="0" dirty="0" smtClean="0"/>
              <a:t>ER 1110-2-8156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747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33CC"/>
                </a:solidFill>
              </a:rPr>
              <a:t>Gestão</a:t>
            </a:r>
            <a:r>
              <a:rPr lang="en-US" b="1" dirty="0" smtClean="0">
                <a:solidFill>
                  <a:srgbClr val="0033CC"/>
                </a:solidFill>
              </a:rPr>
              <a:t> de </a:t>
            </a:r>
            <a:r>
              <a:rPr lang="en-US" b="1" dirty="0" err="1" smtClean="0">
                <a:solidFill>
                  <a:srgbClr val="0033CC"/>
                </a:solidFill>
              </a:rPr>
              <a:t>Água</a:t>
            </a:r>
            <a:endParaRPr lang="en-US" b="1" dirty="0" smtClean="0">
              <a:solidFill>
                <a:srgbClr val="0033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78788" cy="4799012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Manual de Controle de Água (WCM)</a:t>
            </a:r>
          </a:p>
          <a:p>
            <a:pPr lvl="1" eaLnBrk="1" hangingPunct="1"/>
            <a:r>
              <a:rPr lang="pt-BR" b="1" dirty="0" smtClean="0"/>
              <a:t>Todo projeto tem um WCM (Idade média= 20 anos ou +)</a:t>
            </a:r>
          </a:p>
          <a:p>
            <a:pPr lvl="1" eaLnBrk="1" hangingPunct="1"/>
            <a:r>
              <a:rPr lang="pt-BR" b="1" dirty="0" smtClean="0"/>
              <a:t>Trata-se dos fundamentos de operação de reservatórios</a:t>
            </a:r>
          </a:p>
          <a:p>
            <a:pPr lvl="1" eaLnBrk="1" hangingPunct="1"/>
            <a:r>
              <a:rPr lang="pt-BR" b="1" dirty="0" smtClean="0"/>
              <a:t> Os </a:t>
            </a:r>
            <a:r>
              <a:rPr lang="pt-BR" b="1" dirty="0" err="1" smtClean="0"/>
              <a:t>WCMs</a:t>
            </a:r>
            <a:r>
              <a:rPr lang="pt-BR" b="1" dirty="0" smtClean="0"/>
              <a:t> </a:t>
            </a:r>
            <a:r>
              <a:rPr lang="pt-BR" b="1" i="1" u="sng" dirty="0" smtClean="0">
                <a:solidFill>
                  <a:srgbClr val="FF0000"/>
                </a:solidFill>
              </a:rPr>
              <a:t>devem </a:t>
            </a:r>
            <a:r>
              <a:rPr lang="pt-BR" b="1" dirty="0" smtClean="0"/>
              <a:t>apoiar os IRRM/</a:t>
            </a:r>
            <a:r>
              <a:rPr lang="pt-BR" b="1" dirty="0" err="1" smtClean="0"/>
              <a:t>IOPs</a:t>
            </a:r>
            <a:endParaRPr lang="pt-BR" b="1" dirty="0" smtClean="0"/>
          </a:p>
          <a:p>
            <a:pPr lvl="2" eaLnBrk="1" hangingPunct="1"/>
            <a:r>
              <a:rPr lang="pt-BR" b="1" i="1" u="sng" dirty="0" smtClean="0">
                <a:solidFill>
                  <a:srgbClr val="FF0000"/>
                </a:solidFill>
              </a:rPr>
              <a:t>LEMBRE-SE - NÃO PROVOQUE DANOS !!!!!!!!</a:t>
            </a:r>
          </a:p>
          <a:p>
            <a:pPr lvl="2" eaLnBrk="1" hangingPunct="1"/>
            <a:r>
              <a:rPr lang="pt-BR" b="1" dirty="0" smtClean="0"/>
              <a:t>Como processo de derivação de Uso Mínimo Longo-prazo  - Atualização do WCP</a:t>
            </a:r>
          </a:p>
          <a:p>
            <a:pPr lvl="2" eaLnBrk="1" hangingPunct="1"/>
            <a:r>
              <a:rPr lang="pt-BR" b="1" dirty="0" smtClean="0"/>
              <a:t>Recursos atuais do Programa e seus adendos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0033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Alterações Definidas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Alteração da operação aprovada, independentemente da magnitude ou duração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Dentro do escopo do plano de controle de água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Menor – Curta duração, impacto mínimo sobre as finalidades autorizadas, basicamente dispensa o NEPA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Maior – Curta duração, impactos sobre as finalidades autorizadas, basicamente exige um NEPA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Emergência – Ameaça à segurança pública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Fora do escopo do plano de controle de água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Duração prolongada – atualização do plano de controle de água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Magnitude significativa – Realocação</a:t>
            </a:r>
            <a:endParaRPr lang="pt-BR" dirty="0" smtClean="0"/>
          </a:p>
          <a:p>
            <a:pPr lvl="1" eaLnBrk="1" hangingPunct="1">
              <a:lnSpc>
                <a:spcPct val="90000"/>
              </a:lnSpc>
            </a:pP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Aprovação </a:t>
            </a:r>
            <a:r>
              <a:rPr lang="pt-BR" b="1" dirty="0" smtClean="0">
                <a:solidFill>
                  <a:srgbClr val="0033CC"/>
                </a:solidFill>
              </a:rPr>
              <a:t>da Alteração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Menor – Aprovado pelo Comandante do Distrito ou preposto para a Gestão de Água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Maior – Aprovado pelo Comandante de Divisão ou preposto de Gestão de Água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Emergência – Notificar o Comandante de Divisão e preparar documentação por escrito, o mais cedo possível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305800" cy="11557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Atualização do Plano de Controle de água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Alterações prolongadas </a:t>
            </a:r>
            <a:r>
              <a:rPr lang="pt-BR" dirty="0" smtClean="0"/>
              <a:t>por qualquer motivo, inclusive IRRM, exigem atualização do plano de controle de água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Via de regra&gt; 3 anos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Envolvimento público e reuniões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Anunciadas com, no mínimo, 30 dias de antecedência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Conformidade com NEPA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Realocação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Mudança</a:t>
            </a:r>
            <a:r>
              <a:rPr lang="pt-BR" dirty="0" smtClean="0"/>
              <a:t> </a:t>
            </a:r>
            <a:r>
              <a:rPr lang="pt-BR" dirty="0" smtClean="0"/>
              <a:t>de magnitude significativa exigem um estudo de realocação (IRRM são exceções)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Via de regra&gt; 5% de alteração nas finalidades autorizadas e/ou benefícios</a:t>
            </a:r>
          </a:p>
        </p:txBody>
      </p:sp>
      <p:pic>
        <p:nvPicPr>
          <p:cNvPr id="10244" name="Picture 2" descr="Z:\Water Control_ Regulation\Western Area\Baldhill\Photos\Baldhill_DSsideStructure_3_24Sep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505200"/>
            <a:ext cx="50244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Alterações para </a:t>
            </a:r>
            <a:r>
              <a:rPr lang="pt-BR" b="1" dirty="0" smtClean="0">
                <a:solidFill>
                  <a:srgbClr val="0033CC"/>
                </a:solidFill>
              </a:rPr>
              <a:t>Inspeções Periódicas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Coordenar operações de comportas, necessárias para apoiar a inspeção com gestão de água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Documentar e obter aprovação </a:t>
            </a:r>
            <a:r>
              <a:rPr lang="pt-BR" dirty="0" smtClean="0"/>
              <a:t>da alteração </a:t>
            </a:r>
            <a:r>
              <a:rPr lang="pt-BR" dirty="0" smtClean="0"/>
              <a:t>com base no tipo (menor, na maioria dos casos)</a:t>
            </a:r>
            <a:endParaRPr lang="pt-BR" sz="3200" dirty="0" smtClean="0"/>
          </a:p>
          <a:p>
            <a:pPr lvl="1"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eaLnBrk="1" hangingPunct="1"/>
            <a:r>
              <a:rPr lang="pt-BR" b="1" dirty="0" smtClean="0">
                <a:solidFill>
                  <a:srgbClr val="0033CC"/>
                </a:solidFill>
              </a:rPr>
              <a:t>Alteração</a:t>
            </a:r>
            <a:r>
              <a:rPr lang="pt-BR" b="1" dirty="0" smtClean="0">
                <a:solidFill>
                  <a:srgbClr val="0033CC"/>
                </a:solidFill>
              </a:rPr>
              <a:t> </a:t>
            </a:r>
            <a:r>
              <a:rPr lang="pt-BR" b="1" dirty="0" smtClean="0">
                <a:solidFill>
                  <a:srgbClr val="0033CC"/>
                </a:solidFill>
              </a:rPr>
              <a:t>como IRRM</a:t>
            </a:r>
            <a:endParaRPr lang="pt-BR" sz="4800" b="1" dirty="0" smtClean="0">
              <a:solidFill>
                <a:srgbClr val="0033CC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Avaliar o tipo, com base na magnitude e duração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Obter aprovação com base no tipo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Considerações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Eventos limiares, pontos decisórios e 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Manter o nível mínimo de operação segura do reservatório com descargas que não provoquem danos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Restaurar o reservatório para o nível restrito, o quanto 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Medidas emergenciais, como a evacuação do armazenamento do reservatório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Não existem requesitos absolutos para todas as situações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Master">
  <a:themeElements>
    <a:clrScheme name="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6549</TotalTime>
  <Words>884</Words>
  <Application>Microsoft Office PowerPoint</Application>
  <PresentationFormat>Apresentação na tela (4:3)</PresentationFormat>
  <Paragraphs>125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Title Master</vt:lpstr>
      <vt:lpstr>Slide Master</vt:lpstr>
      <vt:lpstr>Cotas Interinas de Operação</vt:lpstr>
      <vt:lpstr>Gestão de Água ER 1110-2-8156</vt:lpstr>
      <vt:lpstr>Gestão de Água</vt:lpstr>
      <vt:lpstr>Alterações Definidas</vt:lpstr>
      <vt:lpstr>Aprovação da Alteração</vt:lpstr>
      <vt:lpstr>Atualização do Plano de Controle de água</vt:lpstr>
      <vt:lpstr>Realocação</vt:lpstr>
      <vt:lpstr>Alterações para Inspeções Periódicas</vt:lpstr>
      <vt:lpstr>Alteração como IRRM</vt:lpstr>
      <vt:lpstr>Gestão de Água /IRRM</vt:lpstr>
      <vt:lpstr>Linguagem ER 1110-2-1156</vt:lpstr>
      <vt:lpstr>Objetivos da Gestão de Água</vt:lpstr>
      <vt:lpstr>LEARNING OBJECTIVES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micro-022</cp:lastModifiedBy>
  <cp:revision>57</cp:revision>
  <dcterms:created xsi:type="dcterms:W3CDTF">2009-05-21T17:19:18Z</dcterms:created>
  <dcterms:modified xsi:type="dcterms:W3CDTF">2013-05-23T18:14:02Z</dcterms:modified>
</cp:coreProperties>
</file>